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custom.xml" ContentType="application/vnd.openxmlformats-officedocument.custom-propertie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theme/theme1.xml" ContentType="application/vnd.openxmlformats-officedocument.theme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presProps.xml" ContentType="application/vnd.openxmlformats-officedocument.presentationml.presProps+xml"/>
  <Override PartName="/ppt/slides/slide18.xml" ContentType="application/vnd.openxmlformats-officedocument.presentationml.slide+xml"/>
  <Override PartName="/ppt/slides/slide1.xml" ContentType="application/vnd.openxmlformats-officedocument.presentationml.slide+xml"/>
  <Override PartName="/ppt/slides/slide20.xml" ContentType="application/vnd.openxmlformats-officedocument.presentationml.slide+xml"/>
  <Override PartName="/ppt/slides/slide2.xml" ContentType="application/vnd.openxmlformats-officedocument.presentationml.slide+xml"/>
  <Override PartName="/ppt/slides/slide21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22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1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9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p="http://schemas.openxmlformats.org/presentationml/2006/main" xmlns:r="http://schemas.openxmlformats.org/officeDocument/2006/relationships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slide" Target="slides/slide12.xml"/><Relationship Id="rId15" Type="http://schemas.openxmlformats.org/officeDocument/2006/relationships/slide" Target="slides/slide13.xml"/><Relationship Id="rId16" Type="http://schemas.openxmlformats.org/officeDocument/2006/relationships/slide" Target="slides/slide14.xml"/><Relationship Id="rId17" Type="http://schemas.openxmlformats.org/officeDocument/2006/relationships/slide" Target="slides/slide15.xml"/><Relationship Id="rId18" Type="http://schemas.openxmlformats.org/officeDocument/2006/relationships/slide" Target="slides/slide16.xml"/><Relationship Id="rId19" Type="http://schemas.openxmlformats.org/officeDocument/2006/relationships/slide" Target="slides/slide17.xml"/><Relationship Id="rId20" Type="http://schemas.openxmlformats.org/officeDocument/2006/relationships/slide" Target="slides/slide18.xml"/><Relationship Id="rId21" Type="http://schemas.openxmlformats.org/officeDocument/2006/relationships/slide" Target="slides/slide19.xml"/><Relationship Id="rId22" Type="http://schemas.openxmlformats.org/officeDocument/2006/relationships/slide" Target="slides/slide20.xml"/><Relationship Id="rId23" Type="http://schemas.openxmlformats.org/officeDocument/2006/relationships/slide" Target="slides/slide21.xml"/><Relationship Id="rId24" Type="http://schemas.openxmlformats.org/officeDocument/2006/relationships/slide" Target="slides/slide22.xml"/><Relationship Id="rId2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wo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pt-BR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4036680" cy="4524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pt-B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pt-B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body"/>
          </p:nvPr>
        </p:nvSpPr>
        <p:spPr>
          <a:xfrm>
            <a:off x="4648320" y="1600200"/>
            <a:ext cx="4036680" cy="4524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•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pt-B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–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pt-B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•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»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lang="pt-B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E054CE4A-7F08-4CCB-9BDC-ABA89065BC6C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Padrão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pt-BR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7800" cy="4524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pt-B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pt-B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dt" idx="28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ftr" idx="29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lang="pt-B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PlaceHolder 5"/>
          <p:cNvSpPr>
            <a:spLocks noGrp="1"/>
          </p:cNvSpPr>
          <p:nvPr>
            <p:ph type="sldNum" idx="30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47FCCB83-C6C3-45C2-AD81-DE5FF6ADF449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adrão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pt-BR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7800" cy="4524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pt-B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pt-B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56" name="PlaceHolder 3"/>
          <p:cNvSpPr>
            <a:spLocks noGrp="1"/>
          </p:cNvSpPr>
          <p:nvPr>
            <p:ph type="dt" idx="31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PlaceHolder 4"/>
          <p:cNvSpPr>
            <a:spLocks noGrp="1"/>
          </p:cNvSpPr>
          <p:nvPr>
            <p:ph type="ftr" idx="32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lang="pt-B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PlaceHolder 5"/>
          <p:cNvSpPr>
            <a:spLocks noGrp="1"/>
          </p:cNvSpPr>
          <p:nvPr>
            <p:ph type="sldNum" idx="33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AF731AE3-D0C6-48B9-8B86-E01EFB8721FA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 and Conten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pt-BR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7800" cy="4524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pt-B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pt-B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 type="dt" idx="34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PlaceHolder 4"/>
          <p:cNvSpPr>
            <a:spLocks noGrp="1"/>
          </p:cNvSpPr>
          <p:nvPr>
            <p:ph type="ftr" idx="35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lang="pt-B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PlaceHolder 5"/>
          <p:cNvSpPr>
            <a:spLocks noGrp="1"/>
          </p:cNvSpPr>
          <p:nvPr>
            <p:ph type="sldNum" idx="36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451F40F6-F48F-45DB-98F8-3F7F6E06AFF4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Padrão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pt-BR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7800" cy="4524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pt-B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pt-B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dt" idx="37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ftr" idx="38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lang="pt-B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sldNum" idx="39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343FA0D4-E4E6-4B59-B739-7045091C57B0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Section Header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722160" y="4406760"/>
            <a:ext cx="7770600" cy="1360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4000" b="1" u="none" strike="noStrike" cap="all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pt-BR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722160" y="2906640"/>
            <a:ext cx="7770600" cy="1498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00"/>
              </a:spcBef>
              <a:buNone/>
              <a:tabLst>
                <a:tab algn="l" pos="0"/>
              </a:tabLst>
            </a:pPr>
            <a:r>
              <a:rPr lang="en-US" sz="20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Click to edit Master text styles</a:t>
            </a: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dt" idx="40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ftr" idx="41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lang="pt-B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sldNum" idx="42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1FA630ED-F121-4D69-902E-B478877C2063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is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pt-BR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" name="PlaceHolder 2"/>
          <p:cNvSpPr>
            <a:spLocks noGrp="1"/>
          </p:cNvSpPr>
          <p:nvPr>
            <p:ph type="body"/>
          </p:nvPr>
        </p:nvSpPr>
        <p:spPr>
          <a:xfrm>
            <a:off x="457200" y="1535040"/>
            <a:ext cx="4038480" cy="63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pt-B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" name="PlaceHolder 3"/>
          <p:cNvSpPr>
            <a:spLocks noGrp="1"/>
          </p:cNvSpPr>
          <p:nvPr>
            <p:ph type="body"/>
          </p:nvPr>
        </p:nvSpPr>
        <p:spPr>
          <a:xfrm>
            <a:off x="457200" y="2174760"/>
            <a:ext cx="4038480" cy="3949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pt-B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pt-BR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pt-BR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" name="PlaceHolder 4"/>
          <p:cNvSpPr>
            <a:spLocks noGrp="1"/>
          </p:cNvSpPr>
          <p:nvPr>
            <p:ph type="body"/>
          </p:nvPr>
        </p:nvSpPr>
        <p:spPr>
          <a:xfrm>
            <a:off x="4645080" y="1535040"/>
            <a:ext cx="4039920" cy="6379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spcBef>
                <a:spcPts val="479"/>
              </a:spcBef>
              <a:buNone/>
              <a:tabLst>
                <a:tab algn="l" pos="0"/>
              </a:tabLst>
            </a:pPr>
            <a:r>
              <a:rPr lang="en-US" sz="24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pt-B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2" name="PlaceHolder 5"/>
          <p:cNvSpPr>
            <a:spLocks noGrp="1"/>
          </p:cNvSpPr>
          <p:nvPr>
            <p:ph type="body"/>
          </p:nvPr>
        </p:nvSpPr>
        <p:spPr>
          <a:xfrm>
            <a:off x="4645080" y="2174760"/>
            <a:ext cx="4039920" cy="3949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pt-B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360"/>
              </a:spcBef>
              <a:buClr>
                <a:srgbClr val="000000"/>
              </a:buClr>
              <a:buFont typeface="Arial"/>
              <a:buChar char="•"/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–"/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pt-BR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320"/>
              </a:spcBef>
              <a:buClr>
                <a:srgbClr val="000000"/>
              </a:buClr>
              <a:buFont typeface="Arial"/>
              <a:buChar char="»"/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pt-BR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3" name="PlaceHolder 6"/>
          <p:cNvSpPr>
            <a:spLocks noGrp="1"/>
          </p:cNvSpPr>
          <p:nvPr>
            <p:ph type="dt" idx="4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PlaceHolder 7"/>
          <p:cNvSpPr>
            <a:spLocks noGrp="1"/>
          </p:cNvSpPr>
          <p:nvPr>
            <p:ph type="ftr" idx="5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lang="pt-B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8"/>
          <p:cNvSpPr>
            <a:spLocks noGrp="1"/>
          </p:cNvSpPr>
          <p:nvPr>
            <p:ph type="sldNum" idx="6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4C567708-6F3C-45E3-B78B-FE08642860E6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pt-BR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dt" idx="7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ftr" idx="8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lang="pt-B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sldNum" idx="9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C842E156-11A7-45B5-A4E9-0B07330685F0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dt" idx="10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ftr" idx="11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lang="pt-B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PlaceHolder 3"/>
          <p:cNvSpPr>
            <a:spLocks noGrp="1"/>
          </p:cNvSpPr>
          <p:nvPr>
            <p:ph type="sldNum" idx="12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2ED86A91-EFC0-4A00-8FF5-E223E251E042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t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457200" y="272880"/>
            <a:ext cx="3006360" cy="11602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3575160" y="272880"/>
            <a:ext cx="5109840" cy="58514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pt-B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pt-B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1434960"/>
            <a:ext cx="3006360" cy="46893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lang="en-US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pt-B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26" name="PlaceHolder 4"/>
          <p:cNvSpPr>
            <a:spLocks noGrp="1"/>
          </p:cNvSpPr>
          <p:nvPr>
            <p:ph type="dt" idx="13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PlaceHolder 5"/>
          <p:cNvSpPr>
            <a:spLocks noGrp="1"/>
          </p:cNvSpPr>
          <p:nvPr>
            <p:ph type="ftr" idx="14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lang="pt-B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PlaceHolder 6"/>
          <p:cNvSpPr>
            <a:spLocks noGrp="1"/>
          </p:cNvSpPr>
          <p:nvPr>
            <p:ph type="sldNum" idx="15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A796D832-0BE4-462B-BEBF-4E7BE0C36F55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Picture with Caption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1792440" y="4800600"/>
            <a:ext cx="5484600" cy="5648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b">
            <a:noAutofit/>
          </a:bodyPr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1792440" y="612720"/>
            <a:ext cx="5484600" cy="411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Clique para editar o formato de texto dos tópicos</a:t>
            </a: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864000" lvl="1" indent="-324000">
              <a:lnSpc>
                <a:spcPct val="100000"/>
              </a:lnSpc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2.º nível de tópicos</a:t>
            </a: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296000" lvl="2" indent="-288000">
              <a:lnSpc>
                <a:spcPct val="100000"/>
              </a:lnSpc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3.º nível de tópicos</a:t>
            </a: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728000" lvl="3" indent="-216000">
              <a:lnSpc>
                <a:spcPct val="100000"/>
              </a:lnSpc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4.º nível de tópicos</a:t>
            </a: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160000" lvl="4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5.º nível de tópicos</a:t>
            </a: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592000" lvl="5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6.º nível de tópicos</a:t>
            </a: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024000" lvl="6" indent="-216000">
              <a:lnSpc>
                <a:spcPct val="100000"/>
              </a:lnSpc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7.º nível de tópicos</a:t>
            </a: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1792440" y="5367240"/>
            <a:ext cx="5484600" cy="8031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281"/>
              </a:spcBef>
              <a:buNone/>
              <a:tabLst>
                <a:tab algn="l" pos="0"/>
              </a:tabLst>
            </a:pPr>
            <a:r>
              <a:rPr lang="en-US" sz="1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pt-B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dt" idx="16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ftr" idx="17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lang="pt-B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 type="sldNum" idx="18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81D6D6C8-F7CB-4127-989B-59C9CCDE160D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Title Slide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PlaceHolder 1"/>
          <p:cNvSpPr>
            <a:spLocks noGrp="1"/>
          </p:cNvSpPr>
          <p:nvPr>
            <p:ph type="title"/>
          </p:nvPr>
        </p:nvSpPr>
        <p:spPr>
          <a:xfrm>
            <a:off x="685800" y="2130480"/>
            <a:ext cx="7770600" cy="14680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pt-BR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6" name="PlaceHolder 2"/>
          <p:cNvSpPr>
            <a:spLocks noGrp="1"/>
          </p:cNvSpPr>
          <p:nvPr>
            <p:ph type="dt" idx="19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PlaceHolder 3"/>
          <p:cNvSpPr>
            <a:spLocks noGrp="1"/>
          </p:cNvSpPr>
          <p:nvPr>
            <p:ph type="ftr" idx="20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lang="pt-B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PlaceHolder 4"/>
          <p:cNvSpPr>
            <a:spLocks noGrp="1"/>
          </p:cNvSpPr>
          <p:nvPr>
            <p:ph type="sldNum" idx="21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22126332-B400-430F-9CA2-7DAC72BEB1CF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le and Vertical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pt-BR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 type="body"/>
          </p:nvPr>
        </p:nvSpPr>
        <p:spPr>
          <a:xfrm>
            <a:off x="457200" y="1600200"/>
            <a:ext cx="8227800" cy="4524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pt-B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pt-B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1" name="PlaceHolder 3"/>
          <p:cNvSpPr>
            <a:spLocks noGrp="1"/>
          </p:cNvSpPr>
          <p:nvPr>
            <p:ph type="dt" idx="22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PlaceHolder 4"/>
          <p:cNvSpPr>
            <a:spLocks noGrp="1"/>
          </p:cNvSpPr>
          <p:nvPr>
            <p:ph type="ftr" idx="23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lang="pt-B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PlaceHolder 5"/>
          <p:cNvSpPr>
            <a:spLocks noGrp="1"/>
          </p:cNvSpPr>
          <p:nvPr>
            <p:ph type="sldNum" idx="24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A064D3C9-1F08-4310-842C-8D042D7DB75C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Vertical Title and Tex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629400" y="274680"/>
            <a:ext cx="2055600" cy="584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vert="eaVert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4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title style</a:t>
            </a:r>
            <a:endParaRPr lang="pt-BR" sz="4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457200" y="274680"/>
            <a:ext cx="6018120" cy="58496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vert="eaVer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Click to edit Master text styles</a:t>
            </a: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743040" lvl="1" indent="-285840" defTabSz="457200">
              <a:lnSpc>
                <a:spcPct val="100000"/>
              </a:lnSpc>
              <a:spcBef>
                <a:spcPts val="561"/>
              </a:spcBef>
              <a:buClr>
                <a:srgbClr val="000000"/>
              </a:buClr>
              <a:buFont typeface="Arial"/>
              <a:buChar char="–"/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Second level</a:t>
            </a:r>
            <a:endParaRPr lang="pt-B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143000" lvl="2" indent="-228600" defTabSz="457200">
              <a:lnSpc>
                <a:spcPct val="100000"/>
              </a:lnSpc>
              <a:spcBef>
                <a:spcPts val="479"/>
              </a:spcBef>
              <a:buClr>
                <a:srgbClr val="000000"/>
              </a:buClr>
              <a:buFont typeface="Arial"/>
              <a:buChar char="•"/>
            </a:pPr>
            <a:r>
              <a:rPr lang="en-US" sz="24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Third level</a:t>
            </a:r>
            <a:endParaRPr lang="pt-BR" sz="2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1600200" lvl="3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–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Fourth level</a:t>
            </a: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2057400" lvl="4" indent="-228600" defTabSz="457200">
              <a:lnSpc>
                <a:spcPct val="100000"/>
              </a:lnSpc>
              <a:spcBef>
                <a:spcPts val="400"/>
              </a:spcBef>
              <a:buClr>
                <a:srgbClr val="000000"/>
              </a:buClr>
              <a:buFont typeface="Arial"/>
              <a:buChar char="»"/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Fifth level</a:t>
            </a: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dt" idx="25"/>
          </p:nvPr>
        </p:nvSpPr>
        <p:spPr>
          <a:xfrm>
            <a:off x="45720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&lt;data/hora&gt;</a:t>
            </a:r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ftr" idx="26"/>
          </p:nvPr>
        </p:nvSpPr>
        <p:spPr>
          <a:xfrm>
            <a:off x="3124080" y="6356520"/>
            <a:ext cx="289368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</a:rPr>
              <a:t>&lt;rodapé&gt;</a:t>
            </a:r>
            <a:endParaRPr lang="pt-BR" sz="14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sldNum" idx="27"/>
          </p:nvPr>
        </p:nvSpPr>
        <p:spPr>
          <a:xfrm>
            <a:off x="6553080" y="6356520"/>
            <a:ext cx="2131920" cy="36324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2448AF5F-770A-44B7-A171-CA758DA1A6FC}" type="slidenum">
              <a:rPr lang="en-US" sz="1200" b="0" u="none" strike="noStrike">
                <a:solidFill>
                  <a:schemeClr val="dk1">
                    <a:tint val="75000"/>
                  </a:schemeClr>
                </a:solidFill>
                <a:effectLst/>
                <a:uFillTx/>
                <a:latin typeface="Calibri"/>
              </a:rPr>
              <a:t>&lt;número&gt;</a:t>
            </a:fld>
            <a:endParaRPr lang="pt-BR" sz="1200" b="0" u="none" strike="noStrik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2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1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1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1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1.xml"/>
</Relationships>
</file>

<file path=ppt/slides/_rels/slide1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1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2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2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2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0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 anchorCtr="1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br>
              <a:rPr sz="4400"/>
            </a:br>
            <a:br>
              <a:rPr sz="4400"/>
            </a:br>
            <a:br>
              <a:rPr sz="4400"/>
            </a:br>
            <a:br>
              <a:rPr sz="4400"/>
            </a:br>
            <a:r>
              <a:rPr lang="en-US" sz="4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Inventário Extrajudicial com Intervenção do Ministério Público</a:t>
            </a:r>
            <a:endParaRPr lang="pt-BR" sz="4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5" name="PlaceHolder 2"/>
          <p:cNvSpPr>
            <a:spLocks noGrp="1"/>
          </p:cNvSpPr>
          <p:nvPr>
            <p:ph/>
          </p:nvPr>
        </p:nvSpPr>
        <p:spPr>
          <a:xfrm>
            <a:off x="457200" y="3052440"/>
            <a:ext cx="8227800" cy="2886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anchorCtr="1">
            <a:noAutofit/>
          </a:bodyPr>
          <a:p>
            <a:pPr marL="343080" indent="0" algn="ctr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lang="pt-B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ctr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lang="pt-B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ctr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lang="pt-B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ctr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lang="pt-B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ctr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lang="en-US" sz="2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Francisco Santiago Alves dos Santos</a:t>
            </a:r>
            <a:endParaRPr lang="pt-B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ctr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lang="en-US" sz="2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Especialista em Direito de Família e Sucessões</a:t>
            </a:r>
            <a:endParaRPr lang="pt-B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ctr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lang="en-US" sz="2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Mestrando em Direito Público.</a:t>
            </a:r>
            <a:endParaRPr lang="pt-BR" sz="2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35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Procedimento Específico – Ato Normativo nº 486/2025-MPCE</a:t>
            </a:r>
            <a:endParaRPr lang="pt-BR" sz="3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3" name="Title 2"/>
          <p:cNvSpPr/>
          <p:nvPr/>
        </p:nvSpPr>
        <p:spPr>
          <a:xfrm>
            <a:off x="45756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35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Procedimento Específico – Ato Normativo nº 486/2025-MPCE</a:t>
            </a:r>
            <a:endParaRPr lang="pt-BR" sz="3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4" name="Title 3"/>
          <p:cNvSpPr/>
          <p:nvPr/>
        </p:nvSpPr>
        <p:spPr>
          <a:xfrm>
            <a:off x="45756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r>
              <a:rPr lang="en-US" sz="35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Procedimento Específico – Ato Normativo nº 486/2025-MPCE</a:t>
            </a:r>
            <a:endParaRPr lang="pt-BR" sz="3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pic>
        <p:nvPicPr>
          <p:cNvPr id="95" name=""/>
          <p:cNvPicPr/>
          <p:nvPr/>
        </p:nvPicPr>
        <p:blipFill>
          <a:blip r:embed="rId1"/>
          <a:stretch/>
        </p:blipFill>
        <p:spPr>
          <a:xfrm>
            <a:off x="792000" y="1659960"/>
            <a:ext cx="7738560" cy="46386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6" name=""/>
          <p:cNvPicPr/>
          <p:nvPr/>
        </p:nvPicPr>
        <p:blipFill>
          <a:blip r:embed="rId1"/>
          <a:stretch/>
        </p:blipFill>
        <p:spPr>
          <a:xfrm>
            <a:off x="360000" y="540000"/>
            <a:ext cx="8426160" cy="52362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" name="PlaceHolder 1"/>
          <p:cNvSpPr>
            <a:spLocks noGrp="1"/>
          </p:cNvSpPr>
          <p:nvPr>
            <p:ph type="title"/>
          </p:nvPr>
        </p:nvSpPr>
        <p:spPr>
          <a:xfrm>
            <a:off x="457200" y="36000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3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Ponto Controvertido nº 1 – Atribuição.</a:t>
            </a:r>
            <a:endParaRPr lang="pt-B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8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7800" cy="45291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 anchorCtr="1">
            <a:spAutoFit/>
          </a:bodyPr>
          <a:p>
            <a:pPr marL="343080" indent="0" algn="ctr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Art. 1º da Resolução 35/2007 x Art. 4º do Ato Normativo 486/2025-MPCE.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ctr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ctr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just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Art. 1º Para a lavratura dos atos notariais relacionados a inventário, partilha, divórcio, declaração de separação de fato e extinção de união estável consensuais por via administrativa,</a:t>
            </a:r>
            <a:r>
              <a:rPr lang="en-US" sz="1800" b="1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é livre a escolha do tabelião de notas, não se aplicando as regras de competência do Código de Processo Civil. (redação dada pela Resolução n. 571, de 26.8.2024) 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ctr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X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just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Art. 4º. Após envio do procedimento pelo Tabelionato de Notas, será o mesmo devidamente autuado como Procedimento de Registro Público, enquanto não for criada a classe “Procedimento Extrajudicial Classificador”, </a:t>
            </a:r>
            <a:r>
              <a:rPr lang="en-US" sz="1800" b="1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e encaminhado ao Promotor de Justiça com atribuição para atuar nos processos e procedimentos de sucessões da comarca mencionada no</a:t>
            </a: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</a:t>
            </a:r>
            <a:r>
              <a:rPr lang="en-US" sz="1800" b="1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parágrafo primeiro do artigo anterior. 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"/>
          <p:cNvSpPr/>
          <p:nvPr/>
        </p:nvSpPr>
        <p:spPr>
          <a:xfrm>
            <a:off x="900000" y="1440000"/>
            <a:ext cx="7378920" cy="4213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pt-B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Art. 3º, §1º, do Ato normativo 486/2025 do MPCE.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pt-B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Art. 3º. O Ministério Público do Ceará disponibilizará meio eletrônico oficial para o trâmite dos procedimentos extrajudiciais destinados à lavratura de escrituras públicas de inventário e partilha de bens quando houver interesse de crianças, adolescentes e incapazes. 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pt-BR" sz="18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§1° O Tabelião de Notas encaminhará o procedimento e sua respectiva minuta ao Ministério Público do Ceará, </a:t>
            </a:r>
            <a:r>
              <a:rPr lang="pt-BR" sz="18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informando a comarca do foro do domicílio do autor da herança, ou do foro estabelecido no parágrafo único do art. 48 do Código de Processo Civil, caso o autor da herança não possua domicílio certo 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br>
              <a:rPr sz="4400"/>
            </a:br>
            <a:r>
              <a:rPr lang="en-US" sz="3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Ponto Controvertido nº 2 – Levantamento de Valores art. 11 da Resolução 35/2007.</a:t>
            </a:r>
            <a:endParaRPr lang="pt-B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1" name="PlaceHolder 2"/>
          <p:cNvSpPr>
            <a:spLocks noGrp="1"/>
          </p:cNvSpPr>
          <p:nvPr>
            <p:ph/>
          </p:nvPr>
        </p:nvSpPr>
        <p:spPr>
          <a:xfrm>
            <a:off x="457200" y="1980000"/>
            <a:ext cx="8227800" cy="4524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EMENTA: APELAÇÃO CÍVEL. AÇÃO DE OBRIGAÇÃO DE FAZER CUMULADA COM INDENIZAÇÃO POR DANOS MORAIS. INVENTÁRIO EXTRAJUDICIAL. LIBERAÇÃO DO DINHEIRO EXISTENTE EM CONTA CORRENTE . NEGATIVA INJUSTA DO BANCO. DANOS MORAIS. CABIMENTO. - </a:t>
            </a:r>
            <a:r>
              <a:rPr lang="en-US" sz="20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A conduta do banco que se recusa injustamente à liberação dos valores decorrentes do inventário extrajudicial representa falha na prestação de serviços, capaz de causar dissabores que vão além de mero aborrecimentos .</a:t>
            </a: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(TJ-MG - AC: 10000181394461002 MG, Relator.: Luiz Carlos Gomes da Mata, Data de Julgamento: 07/05/2020, Câmaras Cíveis / 13ª CÂMARA CÍVEL, Data de Publicação: 08/05/2020)</a:t>
            </a: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47736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br>
              <a:rPr sz="4400"/>
            </a:br>
            <a:r>
              <a:rPr lang="en-US" sz="3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Ponto Controvertido nº 3 – Sobrepartilha e Cumulação de Inventários.</a:t>
            </a:r>
            <a:endParaRPr lang="pt-B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/>
          </p:nvPr>
        </p:nvSpPr>
        <p:spPr>
          <a:xfrm>
            <a:off x="230760" y="2494440"/>
            <a:ext cx="8227800" cy="4524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4" name=""/>
          <p:cNvSpPr/>
          <p:nvPr/>
        </p:nvSpPr>
        <p:spPr>
          <a:xfrm>
            <a:off x="540000" y="2685600"/>
            <a:ext cx="8218440" cy="1212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endParaRPr lang="pt-BR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</a:pPr>
            <a:r>
              <a:rPr lang="pt-BR" sz="15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Art. 25. É admissível a sobrepartilha por escritura pública, ainda que referente a inventário e partilha judiciais já findos, mesmo que o herdeiro, hoje maior e capaz, fosse menor ou incapaz ao tempo do óbito ou do processo judicial. (Resolução 35/2007 CNJ)</a:t>
            </a:r>
            <a:endParaRPr lang="pt-BR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br>
              <a:rPr sz="3500"/>
            </a:br>
            <a:r>
              <a:rPr lang="en-US" sz="35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Ponto Controvertido nº 4 – Testamentos, Ação de Abertura, Registro e cumprimento e limites da ação.</a:t>
            </a:r>
            <a:endParaRPr lang="pt-BR" sz="3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6" name="PlaceHolder 2"/>
          <p:cNvSpPr>
            <a:spLocks noGrp="1"/>
          </p:cNvSpPr>
          <p:nvPr>
            <p:ph/>
          </p:nvPr>
        </p:nvSpPr>
        <p:spPr>
          <a:xfrm>
            <a:off x="457200" y="1974960"/>
            <a:ext cx="8227800" cy="396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lang="en-US" sz="15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Art. 12-B. É autorizado o inventário e a partilha consensuais promovidos extrajudicialmente por escritura pública, ainda que o autor da herança tenha deixando testamento, desde que obedecidos os seguintes requisitos: (incluído pela Resolução n. 571, de 26.8.2024)</a:t>
            </a:r>
            <a:endParaRPr lang="pt-BR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lang="en-US" sz="15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I – os interessados estejam todos representados por advogado devidamente habilitado; (incluído pela Resolução n. 571, de 26.8.2024)</a:t>
            </a:r>
            <a:endParaRPr lang="pt-BR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lang="en-US" sz="15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II – </a:t>
            </a:r>
            <a:r>
              <a:rPr lang="en-US" sz="15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exista expressa autorização do juízo sucessório competente em ação de abertura e cumprimento de testamento válido e eficaz, em sentença transitada em julgado; (incluído pela Resolução n. 571, de 26.8.2024)</a:t>
            </a:r>
            <a:endParaRPr lang="pt-BR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lang="en-US" sz="15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III – todos os interessados sejam capazes e concordes; (incluído pela Resolução n. 571, de 26.8.2024) </a:t>
            </a:r>
            <a:endParaRPr lang="pt-BR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lang="en-US" sz="15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IV – no caso de haver interessados menores ou incapazes, sejam também observadas as exigências do art. 12-A desta Resolução; (incluído pela Resolução n. 571, de 26.8.2024)</a:t>
            </a:r>
            <a:endParaRPr lang="pt-BR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lang="en-US" sz="15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V – nos casos de testamento invalidado, </a:t>
            </a:r>
            <a:r>
              <a:rPr lang="en-US" sz="15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revogado, rompido ou caduco</a:t>
            </a:r>
            <a:r>
              <a:rPr lang="en-US" sz="15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, a invalidade ou </a:t>
            </a:r>
            <a:r>
              <a:rPr lang="en-US" sz="15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ineficácia</a:t>
            </a:r>
            <a:r>
              <a:rPr lang="en-US" sz="15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tenha sido reconhecida por </a:t>
            </a:r>
            <a:r>
              <a:rPr lang="en-US" sz="15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sentença judicial transitada em julgado na ação de abertura e cumprimento de testamento. (incluído pela Resolução n. 571, de 26.8.2024) </a:t>
            </a:r>
            <a:endParaRPr lang="pt-BR" sz="1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"/>
          <p:cNvSpPr txBox="1"/>
          <p:nvPr/>
        </p:nvSpPr>
        <p:spPr>
          <a:xfrm>
            <a:off x="180000" y="360000"/>
            <a:ext cx="8820000" cy="490428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spAutoFit/>
          </a:bodyPr>
          <a:p>
            <a:pPr algn="just"/>
            <a:r>
              <a:rPr lang="pt-BR" sz="1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Poder Judiciário Tribunal de Justiça do Estado de Goiás Desembargadora Maria das Graças Carneiro Requi EMENTA: APELAÇÃO CÍVEL. AÇÃO DE ABERTURA, REGISTRO E CUMPRIMENTO DE TESTAMENTO. JURISDIÇÃO VOLUNTÁRIA. ANÁLISE DA VALIDADE FORMAL . INSURGÊNCIA DO HERDEIRO. DISPOSIÇÕES TESTAMENTÁRIAS. QUESTÕES CONTROVERTIDAS QUE DEVEM SER TRATADAS EM AÇÃO ORDINÁRIA. HONORÁRIOS RECURSAIS INCABÍVEIS . SENTENÇA MANTIDA. 1. A ação de cumprimento de testamento tem por escopo, tão somente, analisar os aspectos formais do negócio jurídico unilateral. O grande objetivo desse procedimento de jurisdição voluntária é o exame das solenidades exigíveis para validade formal do testamento, não sendo objeto de análise o seu conteúdo, tampouco a interpretação de suas cláusulas . </a:t>
            </a:r>
            <a:r>
              <a:rPr lang="pt-BR" sz="16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2. Nesse contexto, o juízo a quo, ao analisar os pressupostos formais do documento e não constatando vício externo capaz de torná-lo suspeito de nulidade ou falsidade, determinou seu integral cumprimento, conforme estabelece o § 2º do art. 735 do CPC. 3 . Assim, qualquer argumento acerca do conteúdo do testamento como, por exemplo, discutir a validade do testamento, ante a suposta violação da legítima, bem como existência de outros erros e vícios, deve ser objeto de discussão em ação própria, não nos presentes autos. </a:t>
            </a:r>
            <a:r>
              <a:rPr lang="pt-BR" sz="1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4. Descabível o arbitramento de honorários advocatícios recursais, porquanto, não houve a prévia fixação no 1º grau. APELAÇÃO CÍVEL CONHECIDA E DESPROVIDA .(TJ-GO 51175024320238090097, Relator.: MARIA CRISTINA COSTA MORGADO - (DESEMBARGADOR), 9ª Câmara Cível, Data de Publicação: 23/08/2024)</a:t>
            </a:r>
            <a:endParaRPr lang="pt-BR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3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Ponto Controvertido nº 5 – Meação e Herança.</a:t>
            </a:r>
            <a:endParaRPr lang="pt-B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09" name="PlaceHolder 2"/>
          <p:cNvSpPr>
            <a:spLocks noGrp="1"/>
          </p:cNvSpPr>
          <p:nvPr>
            <p:ph/>
          </p:nvPr>
        </p:nvSpPr>
        <p:spPr>
          <a:xfrm>
            <a:off x="410760" y="2140920"/>
            <a:ext cx="8227800" cy="3967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Arts. 18 e 19  da Resolução CNJ nº 35/2007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just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Art. 18. No inventário extrajudicial, o convivente sobrevivente </a:t>
            </a:r>
            <a:r>
              <a:rPr lang="en-US" sz="1800" b="1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é herdeiro</a:t>
            </a: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quando </a:t>
            </a:r>
            <a:r>
              <a:rPr lang="en-US" sz="1800" b="1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reconhecida a união estável pelos demais sucessores</a:t>
            </a: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, ou quando </a:t>
            </a:r>
            <a:r>
              <a:rPr lang="en-US" sz="1800" b="1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for o único sucessor e a união estável estiver previamente reconhecida por sentença judicial, escritura pública ou termo declaratório, desde que devidamente registrados</a:t>
            </a: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, nos termos dos arts. 537 e 538 do CNN/CN/CNJ-Extra (Provimento CNJ nº 149/2023). (redação dada pela Resolução n. 571, de 26.8.2024) 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just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Art. 19. </a:t>
            </a:r>
            <a:r>
              <a:rPr lang="en-US" sz="1800" b="1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A meação</a:t>
            </a: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do convivente pode ser reconhecida na escritura pública</a:t>
            </a:r>
            <a:r>
              <a:rPr lang="en-US" sz="1800" b="1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, desde que todos os herdeiros e interessados na herança, absolutamente capazes estejam de acordo ou</a:t>
            </a: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, havendo menor ou incapaz, </a:t>
            </a:r>
            <a:r>
              <a:rPr lang="en-US" sz="1800" b="1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estejam cumpridos os requisitos do art. 12-A. (redação dada pela Resolução n. 571, de 26.8.2024) 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lang="en-US" sz="1600" b="0" u="none" strike="noStrike">
                <a:solidFill>
                  <a:schemeClr val="dk1"/>
                </a:solidFill>
                <a:effectLst/>
                <a:uFillTx/>
                <a:latin typeface="Calibri"/>
                <a:ea typeface="Microsoft YaHei"/>
              </a:rPr>
              <a:t> </a:t>
            </a:r>
            <a:endParaRPr lang="pt-BR" sz="1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540000" y="83736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35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Ponto Controvertido nº 6 – Suspensão e Desistência do Inventário Judicial.</a:t>
            </a:r>
            <a:endParaRPr lang="pt-BR" sz="35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/>
          </p:nvPr>
        </p:nvSpPr>
        <p:spPr>
          <a:xfrm>
            <a:off x="540000" y="2340000"/>
            <a:ext cx="7918560" cy="4138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Art. 2° É facultada aos interessados a opção pela via judicial ou extrajudicial; podendo ser solicitada, </a:t>
            </a:r>
            <a:r>
              <a:rPr lang="en-US" sz="1800" b="1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a qualquer momento</a:t>
            </a: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, a suspensão, pelo prazo de 30 dias, ou a desistência da via judicial, para promoção da via extrajudicial. (RES.35/2007).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 algn="just">
              <a:lnSpc>
                <a:spcPct val="100000"/>
              </a:lnSpc>
              <a:spcBef>
                <a:spcPts val="1191"/>
              </a:spcBef>
              <a:spcAft>
                <a:spcPts val="992"/>
              </a:spcAft>
              <a:buNone/>
              <a:tabLst>
                <a:tab algn="l" pos="0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AGRAVO DE INSTRUMENTO – DIREITO DAS SUCESSÕES – INVENTÁRIO JUDICIAL – DECISÃO AGRAVADA QUE INDEFERIU O PEDIDO DE DESISTÊNCIA DO PROCESSO – INSURGÊNCIA. PRETENSÃO DE EXTINÇÃO DO FEITO – INVENTÁRIO JUDICIAL – DESISTÊNCIA – ACOLHIMENTO DO PEDIDO – EXTINÇÃO DO FEITO – POSSIBILIDADE – OPÇÃO PELA VIA EXTRAJUDICIAL – LEI Nº 11441/2007 E RESOLUÇÃO Nº 35/2007 DO CNJ – REFORMA DO DECISUM. RECURSO CONHECIDO E PROVIDO.(TJ-PR 0045238-21 .2023.8.16.0000 Curitiba, Relator.: Ruy Muggiati, Data de Julgamento: 23/10/2023, 11ª Câmara Cível, Data de Publicação: 24/10/2023)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493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3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Evolução Legislativa</a:t>
            </a:r>
            <a:endParaRPr lang="pt-B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7800" cy="4524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• Lei nº 11.441/2007</a:t>
            </a: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• Resolução CNJ nº 35/2007</a:t>
            </a: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• Código de Processo Civil de 2015</a:t>
            </a: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• Resolução CNJ nº 571/2024</a:t>
            </a: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br>
              <a:rPr sz="3600"/>
            </a:br>
            <a:r>
              <a:rPr lang="en-US" sz="3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Ponto Controvertido nº 7 – Prazos do Procedimento de Inventário Extrajudicial.</a:t>
            </a:r>
            <a:endParaRPr lang="pt-B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3" name="PlaceHolder 2"/>
          <p:cNvSpPr>
            <a:spLocks noGrp="1"/>
          </p:cNvSpPr>
          <p:nvPr>
            <p:ph/>
          </p:nvPr>
        </p:nvSpPr>
        <p:spPr>
          <a:xfrm>
            <a:off x="360000" y="1980000"/>
            <a:ext cx="7378560" cy="4318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1080000" indent="0" algn="just">
              <a:lnSpc>
                <a:spcPct val="150000"/>
              </a:lnSpc>
              <a:spcBef>
                <a:spcPts val="564"/>
              </a:spcBef>
              <a:spcAft>
                <a:spcPts val="564"/>
              </a:spcAft>
              <a:buNone/>
              <a:tabLst>
                <a:tab algn="l" pos="0"/>
              </a:tabLst>
            </a:pPr>
            <a:r>
              <a: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PROCEDIMENTO DE CONTROLE ADMINISTRATIVO. TRIBUNAL DE JUSTIÇA DO ESTADO DO PARÁ – TJPA. CONTAGEM DE PRAZOS PROCESSUAIS ADMINISTRATIVOS. DIAS CORRIDOS . NÃO CONHECIMENTO DO RECURSO. INTEMPESTIVIDADE. I – A Lei n. 9 .784, de 29.1.1999, que regula o processo administrativo no âmbito da Administração Pública Federal, dispõe que os prazos processuais administrativos </a:t>
            </a:r>
            <a:r>
              <a:rPr lang="pt-BR" sz="1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são contados em dias corridos, excluindo</a:t>
            </a:r>
            <a:r>
              <a: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-se o dia do começo e incluindo-se o do vencimento (art. 66, § 2º) . </a:t>
            </a:r>
            <a:r>
              <a:rPr lang="pt-BR" sz="14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II – Esse é o modo pelo qual o CNJ – sabidamente órgão que julga processos administrativos, portanto submetido aos ditames da Lei n. 9.784/99 – realiza a contagem de prazos processuais expressos em dias: continuamente, considerando-se na contagem os dias não úteis, excluindo-se o dia do começo e incluindo-se o do vencimento. III – Recurso Administrativo não conhecido, por intempestivo .</a:t>
            </a:r>
            <a:r>
              <a:rPr lang="pt-BR" sz="14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(CNJ - PCA: 00051526320172000000, Relator.: Henrique de Almeida Ávila, Data de Julgamento: 07/03/2018).</a:t>
            </a:r>
            <a:endParaRPr lang="pt-BR" sz="14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"/>
          <p:cNvSpPr/>
          <p:nvPr/>
        </p:nvSpPr>
        <p:spPr>
          <a:xfrm>
            <a:off x="394560" y="3600000"/>
            <a:ext cx="8064000" cy="1137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marL="1080000" algn="just">
              <a:lnSpc>
                <a:spcPct val="150000"/>
              </a:lnSpc>
              <a:spcBef>
                <a:spcPts val="700"/>
              </a:spcBef>
              <a:spcAft>
                <a:spcPts val="700"/>
              </a:spcAft>
            </a:pPr>
            <a:r>
              <a:rPr lang="pt-B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Art. 42, § 2º, do RICNMP; Salvo previsão expressa em dias úteis, na contagem de prazo em dias, computar-se-ão dias corridos (alterada pela emenda regimental 51/2023).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5" name=""/>
          <p:cNvSpPr/>
          <p:nvPr/>
        </p:nvSpPr>
        <p:spPr>
          <a:xfrm>
            <a:off x="540000" y="900000"/>
            <a:ext cx="7918560" cy="1896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spAutoFit/>
          </a:bodyPr>
          <a:p>
            <a:pPr algn="just">
              <a:lnSpc>
                <a:spcPct val="150000"/>
              </a:lnSpc>
              <a:spcBef>
                <a:spcPts val="499"/>
              </a:spcBef>
              <a:spcAft>
                <a:spcPts val="499"/>
              </a:spcAft>
            </a:pPr>
            <a:r>
              <a:rPr lang="pt-BR" sz="1800" b="0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Por fim, como parâmetro interpretativo, é pertinente destacar norma regimental do Conselho Nacional do Ministério Público (CNMP), que, por meio de emenda regimental recente, promoveu alteração significativa em seu Regimento Interno, </a:t>
            </a:r>
            <a:r>
              <a:rPr lang="pt-BR" sz="1800" b="1" u="none" strike="noStrike">
                <a:solidFill>
                  <a:srgbClr val="000000"/>
                </a:solidFill>
                <a:effectLst/>
                <a:uFillTx/>
                <a:latin typeface="Times New Roman"/>
                <a:ea typeface="Times New Roman"/>
              </a:rPr>
              <a:t>estabelecendo que, na ausência de indicação expressa quanto à natureza da contagem do prazo em dias úteis, este deverá ser considerado como corridos.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br>
              <a:rPr sz="4400"/>
            </a:br>
            <a:r>
              <a:rPr lang="en-US" sz="3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Encerramento</a:t>
            </a:r>
            <a:endParaRPr lang="pt-B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/>
          </p:nvPr>
        </p:nvSpPr>
        <p:spPr>
          <a:xfrm>
            <a:off x="457200" y="1800000"/>
            <a:ext cx="8227800" cy="432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Tema em evolução.</a:t>
            </a: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Desafios interpretativos.</a:t>
            </a: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Manual disponível na plataforma institucional do MPCE.</a:t>
            </a: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-343080" defTabSz="457200">
              <a:lnSpc>
                <a:spcPct val="100000"/>
              </a:lnSpc>
              <a:spcBef>
                <a:spcPts val="641"/>
              </a:spcBef>
              <a:buClr>
                <a:srgbClr val="000000"/>
              </a:buClr>
              <a:buFont typeface="Arial"/>
              <a:buChar char="•"/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Agradecimentos.</a:t>
            </a: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PlaceHolder 1"/>
          <p:cNvSpPr>
            <a:spLocks noGrp="1"/>
          </p:cNvSpPr>
          <p:nvPr>
            <p:ph type="title"/>
          </p:nvPr>
        </p:nvSpPr>
        <p:spPr>
          <a:xfrm>
            <a:off x="457200" y="77400"/>
            <a:ext cx="8227800" cy="15361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br>
              <a:rPr sz="3600"/>
            </a:br>
            <a:r>
              <a:rPr lang="pt-BR" sz="3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LIBERDADE DE ESCOLHA DO CARTÓRIO.</a:t>
            </a:r>
            <a:endParaRPr lang="pt-B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79" name=""/>
          <p:cNvSpPr txBox="1"/>
          <p:nvPr/>
        </p:nvSpPr>
        <p:spPr>
          <a:xfrm>
            <a:off x="540000" y="2340000"/>
            <a:ext cx="8100000" cy="43369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just">
              <a:spcBef>
                <a:spcPts val="1191"/>
              </a:spcBef>
              <a:spcAft>
                <a:spcPts val="992"/>
              </a:spcAft>
            </a:pPr>
            <a:r>
              <a:rPr lang="pt-B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Art. 1º Para a lavratura dos atos notariais relacionados a inventário, partilha, divórcio, declaração de separação de fato e extinção de união estável consensuais por via administrativa,</a:t>
            </a:r>
            <a:r>
              <a:rPr lang="pt-BR" sz="13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é livre a escolha do tabelião de notas, não se aplicando as regras de competência do Código de Processo Civil.</a:t>
            </a:r>
            <a:r>
              <a:rPr lang="pt-B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(redação dada pela Resolução n. 571, de 26.8.2024) (Resolução 35/2007 do CNJ).</a:t>
            </a:r>
            <a:endParaRPr lang="pt-BR" sz="1300" b="0" u="none" strike="noStrike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 algn="just">
              <a:spcBef>
                <a:spcPts val="1191"/>
              </a:spcBef>
              <a:spcAft>
                <a:spcPts val="992"/>
              </a:spcAft>
            </a:pPr>
            <a:r>
              <a:rPr lang="pt-B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Art. 48. O foro de domicílio do autor da herança, no Brasil, é o competente para o inventário, a partilha, a arrecadação, o cumprimento de disposições de última vontade, a impugnação ou anulação de partilha extrajudicial e para todas as ações em que o espólio for réu, ainda que o óbito tenha ocorrido no estrangeiro.</a:t>
            </a:r>
            <a:endParaRPr lang="pt-BR" sz="1300" b="0" u="none" strike="noStrike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 algn="just">
              <a:spcBef>
                <a:spcPts val="1191"/>
              </a:spcBef>
              <a:spcAft>
                <a:spcPts val="992"/>
              </a:spcAft>
            </a:pPr>
            <a:r>
              <a:rPr lang="pt-B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Parágrafo único. Se o autor da herança não possuía domicílio certo, é competente:</a:t>
            </a:r>
            <a:endParaRPr lang="pt-BR" sz="1300" b="0" u="none" strike="noStrike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 algn="just">
              <a:spcBef>
                <a:spcPts val="1191"/>
              </a:spcBef>
              <a:spcAft>
                <a:spcPts val="992"/>
              </a:spcAft>
            </a:pPr>
            <a:r>
              <a:rPr lang="pt-B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 - o foro de situação dos bens imóveis;</a:t>
            </a:r>
            <a:endParaRPr lang="pt-BR" sz="1300" b="0" u="none" strike="noStrike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 algn="just">
              <a:spcBef>
                <a:spcPts val="1191"/>
              </a:spcBef>
              <a:spcAft>
                <a:spcPts val="992"/>
              </a:spcAft>
            </a:pPr>
            <a:r>
              <a:rPr lang="pt-B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II - havendo bens imóveis em foros diferentes, qualquer destes;</a:t>
            </a:r>
            <a:endParaRPr lang="pt-BR" sz="1300" b="0" u="none" strike="noStrike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 algn="just">
              <a:spcBef>
                <a:spcPts val="1191"/>
              </a:spcBef>
              <a:spcAft>
                <a:spcPts val="992"/>
              </a:spcAft>
            </a:pPr>
            <a:r>
              <a:rPr lang="pt-B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III - não havendo bens imóveis, o foro do local de qualquer dos bens do espólio. (CPC).</a:t>
            </a:r>
            <a:endParaRPr lang="pt-BR" sz="1300" b="0" u="none" strike="noStrike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endParaRPr lang="pt-BR" sz="1300" b="0" u="none" strike="noStrike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 algn="just">
              <a:spcBef>
                <a:spcPts val="1191"/>
              </a:spcBef>
              <a:spcAft>
                <a:spcPts val="992"/>
              </a:spcAft>
            </a:pPr>
            <a:endParaRPr lang="pt-BR" sz="1300" b="0" u="none" strike="noStrike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spAutoFit/>
          </a:bodyPr>
          <a:p>
            <a:pPr indent="0" algn="ctr">
              <a:buNone/>
            </a:pPr>
            <a:r>
              <a:rPr lang="pt-BR" sz="36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Inventariante</a:t>
            </a:r>
            <a:endParaRPr lang="pt-B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1" name=""/>
          <p:cNvSpPr txBox="1"/>
          <p:nvPr/>
        </p:nvSpPr>
        <p:spPr>
          <a:xfrm>
            <a:off x="533160" y="2322360"/>
            <a:ext cx="8286840" cy="28594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spAutoFit/>
          </a:bodyPr>
          <a:p>
            <a:pPr algn="just">
              <a:spcBef>
                <a:spcPts val="1191"/>
              </a:spcBef>
              <a:spcAft>
                <a:spcPts val="992"/>
              </a:spcAft>
            </a:pPr>
            <a:r>
              <a:rPr lang="pt-B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Art. 11. É obrigatória a nomeação de interessado, na escritura pública de inventário e partilha, para representar o espólio, com poderes de inventariante, no cumprimento de obrigações ativas ou passivas pendentes, sem necessidade de seguir a ordem prevista no art. 617 do Código de Processo Civil. (Redação dada pela Resolução nº 326, de 26.6.2020) </a:t>
            </a:r>
            <a:endParaRPr lang="pt-BR" sz="1300" b="0" u="none" strike="noStrike">
              <a:solidFill>
                <a:srgbClr val="000000"/>
              </a:solidFill>
              <a:effectLst/>
              <a:uFillTx/>
              <a:latin typeface="Arial"/>
              <a:ea typeface="Microsoft YaHei"/>
            </a:endParaRPr>
          </a:p>
          <a:p>
            <a:pPr algn="just">
              <a:spcBef>
                <a:spcPts val="1191"/>
              </a:spcBef>
              <a:spcAft>
                <a:spcPts val="992"/>
              </a:spcAft>
            </a:pPr>
            <a:r>
              <a:rPr lang="pt-BR" sz="1300" b="0" u="none" strike="noStrike">
                <a:solidFill>
                  <a:srgbClr val="000000"/>
                </a:solidFill>
                <a:effectLst/>
                <a:uFillTx/>
                <a:latin typeface="Arial"/>
                <a:ea typeface="Microsoft YaHei"/>
              </a:rPr>
              <a:t>§ 1º O meeiro e os herdeiros poderão, em escritura pública anterior à partilha ou à adjudicação, nomear inventariante. (incluído pela Resolução n. 452, de 22.4.2022) </a:t>
            </a:r>
            <a:endParaRPr lang="pt-BR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spcBef>
                <a:spcPts val="1191"/>
              </a:spcBef>
              <a:spcAft>
                <a:spcPts val="992"/>
              </a:spcAft>
            </a:pPr>
            <a:r>
              <a:rPr lang="pt-B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§ 2º O inventariante nomeado nos termos do §1º poderá representar o espólio na busca de informações bancárias e fiscais necessárias à conclusão de negócios essenciais à realização do inventário e no levantamento de quantias para pagamento das suas despesas. (redação dada pela Resolução n. 571, de 26.8.2024)</a:t>
            </a:r>
            <a:endParaRPr lang="pt-BR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algn="just">
              <a:spcBef>
                <a:spcPts val="1191"/>
              </a:spcBef>
              <a:spcAft>
                <a:spcPts val="992"/>
              </a:spcAft>
            </a:pPr>
            <a:r>
              <a:rPr lang="pt-B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§ 3º A nomeação de inventariante será considerada o termo inicial do procedimento de inventário extrajudicial. (incluído pela Resolução n. 452, de 22.4.2022)</a:t>
            </a:r>
            <a:r>
              <a:rPr lang="pt-BR" sz="1000" b="0" u="none" strike="noStrike">
                <a:solidFill>
                  <a:srgbClr val="000000"/>
                </a:solidFill>
                <a:effectLst/>
                <a:uFillTx/>
                <a:latin typeface="Arial"/>
                <a:ea typeface="Microsoft YaHei"/>
              </a:rPr>
              <a:t> </a:t>
            </a:r>
            <a:endParaRPr lang="pt-BR" sz="1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2" name=""/>
          <p:cNvPicPr/>
          <p:nvPr/>
        </p:nvPicPr>
        <p:blipFill>
          <a:blip r:embed="rId1"/>
          <a:stretch/>
        </p:blipFill>
        <p:spPr>
          <a:xfrm>
            <a:off x="360000" y="540000"/>
            <a:ext cx="8460000" cy="5940000"/>
          </a:xfrm>
          <a:prstGeom prst="rect">
            <a:avLst/>
          </a:prstGeom>
          <a:noFill/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3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Inventário Extrajudicial com Interessados Incapazes</a:t>
            </a:r>
            <a:endParaRPr lang="pt-B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4" name="PlaceHolder 2"/>
          <p:cNvSpPr>
            <a:spLocks noGrp="1"/>
          </p:cNvSpPr>
          <p:nvPr>
            <p:ph/>
          </p:nvPr>
        </p:nvSpPr>
        <p:spPr>
          <a:xfrm>
            <a:off x="540000" y="1440000"/>
            <a:ext cx="8227800" cy="125856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 anchorCtr="1">
            <a:noAutofit/>
          </a:bodyPr>
          <a:p>
            <a:pPr marL="343080" indent="0" algn="ctr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lang="en-US" sz="20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Art. 12-A da Resolução CNJ nº 35/2007 – Inserido pela Resolução 571/2024 do CNJ.</a:t>
            </a:r>
            <a:endParaRPr lang="pt-BR" sz="20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5" name=""/>
          <p:cNvSpPr/>
          <p:nvPr/>
        </p:nvSpPr>
        <p:spPr>
          <a:xfrm>
            <a:off x="360000" y="2520000"/>
            <a:ext cx="8458560" cy="28666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lang="pt-B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Art. 12-A. O inventário poderá ser realizado por escritura pública, ainda que inclua interessado menor ou incapaz, desde que </a:t>
            </a:r>
            <a:r>
              <a:rPr lang="pt-BR" sz="13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o pagamento do seu quinhão hereditário ou de sua meação ocorra em parte ideal em cada um dos bens inventariados e haja manifestação favorável do Ministério Público.</a:t>
            </a:r>
            <a:r>
              <a:rPr lang="pt-B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(incluído pela Resolução n. 571, de 26.8.2024) </a:t>
            </a:r>
            <a:endParaRPr lang="pt-BR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§ 1º </a:t>
            </a:r>
            <a:r>
              <a:rPr lang="pt-BR" sz="13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Na hipótese do caput deste artigo é vedada a prática de atos de disposição relativos aos bens ou direitos do interessado menor ou incapaz. (incluído pela Resolução n. 571, de 26.8.2024)</a:t>
            </a:r>
            <a:endParaRPr lang="pt-BR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§ 2º Havendo nascituro do autor da herança, para a lavratura nos termos do caput, aguardar-se-á o registro de seu nascimento com a indicação da parentalidade, ou a comprovação de não ter nascido com vida. (incluído pela Resolução n. 571, de 26.8.2024)</a:t>
            </a:r>
            <a:endParaRPr lang="pt-BR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§</a:t>
            </a:r>
            <a:r>
              <a:rPr lang="pt-BR" sz="1300" b="1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 3º A eficácia da escritura pública do inventário com interessado menor ou incapaz dependerá da manifestação favorável do Ministério Público, devendo o tabelião de notas encaminhar o expediente ao respectivo representante. (incluído pela Resolução n. 571, de 26.8.2024) </a:t>
            </a:r>
            <a:endParaRPr lang="pt-BR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lang="pt-BR" sz="1300" b="0" u="none" strike="noStrike">
                <a:solidFill>
                  <a:srgbClr val="000000"/>
                </a:solidFill>
                <a:effectLst/>
                <a:uFillTx/>
                <a:latin typeface="Arial"/>
              </a:rPr>
              <a:t>§ 4º Em caso de impugnação pelo Ministério Público ou terceiro interessado, o procedimento deverá ser submetido à apreciação do juízo competente </a:t>
            </a:r>
            <a:endParaRPr lang="pt-BR" sz="13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PlaceHolder 1"/>
          <p:cNvSpPr>
            <a:spLocks noGrp="1"/>
          </p:cNvSpPr>
          <p:nvPr>
            <p:ph type="title"/>
          </p:nvPr>
        </p:nvSpPr>
        <p:spPr>
          <a:xfrm>
            <a:off x="457200" y="1080000"/>
            <a:ext cx="8227800" cy="33588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3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Preservação das Frações Ideais, Quinhões Hereditários e Meação.</a:t>
            </a:r>
            <a:endParaRPr lang="pt-B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7" name="PlaceHolder 2"/>
          <p:cNvSpPr>
            <a:spLocks noGrp="1"/>
          </p:cNvSpPr>
          <p:nvPr>
            <p:ph/>
          </p:nvPr>
        </p:nvSpPr>
        <p:spPr>
          <a:xfrm>
            <a:off x="360000" y="2160000"/>
            <a:ext cx="8227800" cy="41443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lang="pt-B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lang="en-US" sz="2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Fração ideal do quinhão do incapaz em cada um dos bens.</a:t>
            </a:r>
            <a:endParaRPr lang="pt-B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lang="pt-B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0">
              <a:lnSpc>
                <a:spcPct val="100000"/>
              </a:lnSpc>
              <a:spcBef>
                <a:spcPts val="1417"/>
              </a:spcBef>
              <a:buNone/>
              <a:tabLst>
                <a:tab algn="l" pos="0"/>
              </a:tabLst>
            </a:pPr>
            <a:endParaRPr lang="pt-B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432000" indent="-324000">
              <a:lnSpc>
                <a:spcPct val="100000"/>
              </a:lnSpc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  <a:tabLst>
                <a:tab algn="l" pos="0"/>
              </a:tabLst>
            </a:pPr>
            <a:r>
              <a:rPr lang="en-US" sz="2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Imposição de condomínio dos bens.</a:t>
            </a:r>
            <a:endParaRPr lang="pt-BR" sz="2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PlaceHolder 1"/>
          <p:cNvSpPr>
            <a:spLocks noGrp="1"/>
          </p:cNvSpPr>
          <p:nvPr>
            <p:ph type="title"/>
          </p:nvPr>
        </p:nvSpPr>
        <p:spPr>
          <a:xfrm>
            <a:off x="457200" y="54000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3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Vedação de Atos de Disposição Patrimonial</a:t>
            </a:r>
            <a:endParaRPr lang="pt-B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89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7800" cy="4524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O que são atos de disposição?</a:t>
            </a:r>
            <a:endParaRPr lang="pt-BR" sz="32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• Venda de bens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• Permuta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• Renúncia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• Cessão de direitos hereditários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lang="en-US" sz="1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• sub-rogação</a:t>
            </a: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art. 11-A da Resolução 35/2007. </a:t>
            </a:r>
            <a:endParaRPr lang="pt-B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endParaRPr lang="pt-BR" sz="1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PlaceHolder 1"/>
          <p:cNvSpPr>
            <a:spLocks noGrp="1"/>
          </p:cNvSpPr>
          <p:nvPr>
            <p:ph type="title"/>
          </p:nvPr>
        </p:nvSpPr>
        <p:spPr>
          <a:xfrm>
            <a:off x="457200" y="274680"/>
            <a:ext cx="8227800" cy="11412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p>
            <a:pPr indent="0" algn="ctr" defTabSz="457200">
              <a:lnSpc>
                <a:spcPct val="100000"/>
              </a:lnSpc>
              <a:buNone/>
              <a:tabLst>
                <a:tab algn="l" pos="0"/>
              </a:tabLst>
            </a:pPr>
            <a:r>
              <a:rPr lang="en-US" sz="36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Parecer Favorável do Ministério Público</a:t>
            </a:r>
            <a:endParaRPr lang="pt-BR" sz="36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91" name="PlaceHolder 2"/>
          <p:cNvSpPr>
            <a:spLocks noGrp="1"/>
          </p:cNvSpPr>
          <p:nvPr>
            <p:ph/>
          </p:nvPr>
        </p:nvSpPr>
        <p:spPr>
          <a:xfrm>
            <a:off x="457200" y="1600200"/>
            <a:ext cx="8227800" cy="452412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t">
            <a:noAutofit/>
          </a:bodyPr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lang="en-US" sz="32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•</a:t>
            </a: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 Natureza Bifronte</a:t>
            </a:r>
            <a:endParaRPr lang="pt-B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• Controle de legalidade</a:t>
            </a:r>
            <a:endParaRPr lang="pt-B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• Proteção dos incapazes</a:t>
            </a:r>
            <a:endParaRPr lang="pt-B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marL="343080" indent="0" algn="just" defTabSz="457200">
              <a:lnSpc>
                <a:spcPct val="100000"/>
              </a:lnSpc>
              <a:spcBef>
                <a:spcPts val="641"/>
              </a:spcBef>
              <a:buNone/>
              <a:tabLst>
                <a:tab algn="l" pos="0"/>
              </a:tabLst>
            </a:pPr>
            <a:r>
              <a:rPr lang="en-US" sz="2800" b="0" u="none" strike="noStrike">
                <a:solidFill>
                  <a:schemeClr val="dk1"/>
                </a:solidFill>
                <a:effectLst/>
                <a:uFillTx/>
                <a:latin typeface="Calibri"/>
              </a:rPr>
              <a:t>• Divergência interpretativa - Minuta ou Escritura Pública final ? (art. 3º, §1º, do ato normativo 486/2025 do MPCE).</a:t>
            </a:r>
            <a:endParaRPr lang="pt-BR" sz="2800" b="0" u="none" strike="noStrik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 pitchFamily="0" charset="1"/>
        <a:ea typeface=""/>
        <a:cs typeface=""/>
      </a:majorFont>
      <a:minorFont>
        <a:latin typeface="Calibri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tint val="50000"/>
              </a:schemeClr>
            </a:gs>
            <a:gs pos="35000">
              <a:schemeClr val="phClr">
                <a:tint val="37000"/>
              </a:schemeClr>
            </a:gs>
            <a:gs pos="100000">
              <a:schemeClr val="phClr">
                <a:tint val="15000"/>
              </a:schemeClr>
            </a:gs>
          </a:gsLst>
          <a:lin ang="16200000" scaled="1"/>
          <a:tileRect l="0" t="0" r="0" b="0"/>
        </a:gradFill>
        <a:gradFill>
          <a:gsLst>
            <a:gs pos="0">
              <a:schemeClr val="phClr">
                <a:tint val="100000"/>
                <a:shade val="100000"/>
              </a:schemeClr>
            </a:gs>
            <a:gs pos="100000">
              <a:schemeClr val="phClr">
                <a:tint val="50000"/>
                <a:shade val="100000"/>
              </a:schemeClr>
            </a:gs>
          </a:gsLst>
          <a:lin ang="16200000" scaled="0"/>
          <a:tileRect l="0" t="0" r="0" b="0"/>
        </a:gradFill>
      </a:fillStyleLst>
      <a:lnStyleLst>
        <a:ln w="9525" cap="flat" cmpd="sng" algn="ctr">
          <a:prstDash val="solid"/>
        </a:ln>
        <a:ln w="25400" cap="flat" cmpd="sng" algn="ctr">
          <a:prstDash val="solid"/>
        </a:ln>
        <a:ln w="38100" cap="flat" cmpd="sng" algn="ctr"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>
          <a:gsLst>
            <a:gs pos="0">
              <a:schemeClr val="phClr">
                <a:tint val="40000"/>
              </a:schemeClr>
            </a:gs>
            <a:gs pos="40000">
              <a:schemeClr val="phClr">
                <a:tint val="45000"/>
                <a:shade val="99000"/>
              </a:schemeClr>
            </a:gs>
            <a:gs pos="100000">
              <a:schemeClr val="phClr">
                <a:shade val="20000"/>
              </a:schemeClr>
            </a:gs>
          </a:gsLst>
          <a:path path="circle">
            <a:fillToRect l="50000" t="-80000" r="50000" b="180000"/>
          </a:path>
          <a:tileRect l="0" t="0" r="0" b="0"/>
        </a:gradFill>
        <a:gradFill>
          <a:gsLst>
            <a:gs pos="0">
              <a:schemeClr val="phClr">
                <a:tint val="8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50000" t="50000" r="50000" b="50000"/>
          </a:path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81</TotalTime>
  <Application>LibreOffice/25.8.7.1$Windows_X86_64 LibreOffice_project/39c3b7ac021cfb9f4ca681457ad36828f90e2ce7</Application>
  <AppVersion>15.0000</AppVersion>
  <Words>0</Words>
  <Paragraphs>0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2013-01-27T09:14:16Z</dcterms:created>
  <dc:creator/>
  <dc:description>generated using python-pptx</dc:description>
  <dc:language>pt-BR</dc:language>
  <cp:lastModifiedBy/>
  <dcterms:modified xsi:type="dcterms:W3CDTF">2026-06-25T10:55:14Z</dcterms:modified>
  <cp:revision>6</cp:revision>
  <dc:subject/>
  <dc:title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On-screen Show (4:3)</vt:lpwstr>
  </property>
</Properties>
</file>